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6" r:id="rId2"/>
    <p:sldId id="271" r:id="rId3"/>
    <p:sldId id="297" r:id="rId4"/>
    <p:sldId id="272" r:id="rId5"/>
    <p:sldId id="298" r:id="rId6"/>
    <p:sldId id="273" r:id="rId7"/>
    <p:sldId id="274" r:id="rId8"/>
    <p:sldId id="276" r:id="rId9"/>
    <p:sldId id="277" r:id="rId10"/>
    <p:sldId id="278" r:id="rId11"/>
    <p:sldId id="275"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3177" tIns="46589" rIns="93177" bIns="46589" rtlCol="0"/>
          <a:lstStyle>
            <a:lvl1pPr algn="r">
              <a:defRPr sz="1200"/>
            </a:lvl1pPr>
          </a:lstStyle>
          <a:p>
            <a:fld id="{9D656105-0D4C-4B0C-97A4-180734DFA53E}" type="datetimeFigureOut">
              <a:rPr lang="en-US" smtClean="0"/>
              <a:t>11/12/2018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3177" tIns="46589" rIns="93177" bIns="46589" rtlCol="0" anchor="b"/>
          <a:lstStyle>
            <a:lvl1pPr algn="r">
              <a:defRPr sz="1200"/>
            </a:lvl1pPr>
          </a:lstStyle>
          <a:p>
            <a:fld id="{8006335E-D18D-490A-BE4D-322679B61BDE}" type="slidenum">
              <a:rPr lang="en-US" smtClean="0"/>
              <a:t>‹#›</a:t>
            </a:fld>
            <a:endParaRPr lang="en-US"/>
          </a:p>
        </p:txBody>
      </p:sp>
    </p:spTree>
    <p:extLst>
      <p:ext uri="{BB962C8B-B14F-4D97-AF65-F5344CB8AC3E}">
        <p14:creationId xmlns:p14="http://schemas.microsoft.com/office/powerpoint/2010/main" val="40755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7C6D5-D8C1-414F-B74E-35CB0023A58D}"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030CB-1327-4BE8-B95D-95B08E36F590}"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9CF47-3061-405A-99A5-C13ED61B651C}"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7DFB4-8A98-452F-86D4-14C720AC48DC}"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34B2-D962-4EDF-BC5B-20094F7D4EE4}" type="datetime1">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39C21-4DCB-4510-821D-15A21BF8A6B5}"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54E12-5D96-43B5-848C-2194B2AAA73C}" type="datetime1">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B5E4A-BC61-40B6-BB35-2341ACDE4617}" type="datetime1">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0128C-8A7B-4BFF-9F4F-4AF178635DBF}" type="datetime1">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1E165-0877-4191-B9EB-FB135541E6FB}"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B5BE7-BEC1-4526-9F84-2473926EA868}" type="datetime1">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8C8E3-E4C7-42E0-80C6-C212E6145AC0}" type="datetime1">
              <a:rPr lang="en-US" smtClean="0"/>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Title 1"/>
          <p:cNvSpPr>
            <a:spLocks noGrp="1"/>
          </p:cNvSpPr>
          <p:nvPr>
            <p:ph type="ctrTitle"/>
          </p:nvPr>
        </p:nvSpPr>
        <p:spPr>
          <a:xfrm>
            <a:off x="685800" y="1676400"/>
            <a:ext cx="7772400" cy="3657599"/>
          </a:xfrm>
          <a:ln>
            <a:solidFill>
              <a:schemeClr val="tx1"/>
            </a:solidFill>
          </a:ln>
        </p:spPr>
        <p:txBody>
          <a:bodyPr>
            <a:normAutofit/>
          </a:bodyPr>
          <a:lstStyle/>
          <a:p>
            <a:r>
              <a:rPr lang="en-US" sz="6600" b="1" dirty="0">
                <a:latin typeface="Times New Roman" panose="02020603050405020304" pitchFamily="18" charset="0"/>
                <a:cs typeface="Times New Roman" panose="02020603050405020304" pitchFamily="18" charset="0"/>
              </a:rPr>
              <a:t>PROBLEMS</a:t>
            </a:r>
          </a:p>
        </p:txBody>
      </p:sp>
    </p:spTree>
    <p:extLst>
      <p:ext uri="{BB962C8B-B14F-4D97-AF65-F5344CB8AC3E}">
        <p14:creationId xmlns:p14="http://schemas.microsoft.com/office/powerpoint/2010/main" val="384184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95375" y="938213"/>
            <a:ext cx="69532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Draw a diagram showing the structure of a four-dimensional hypercube network. List all the paths available from node 7 to node 9 that use the minimum number of intermediate nodes.</a:t>
            </a: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1066800"/>
          </a:xfrm>
        </p:spPr>
        <p:txBody>
          <a:bodyPr>
            <a:normAutofit/>
          </a:bodyPr>
          <a:lstStyle/>
          <a:p>
            <a:pPr marL="342900" indent="-342900" algn="just">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Discuss the difference between tightly coupled multiprocessors and loosely </a:t>
            </a:r>
            <a:r>
              <a:rPr lang="en-US" sz="2000" b="1" dirty="0" smtClean="0">
                <a:solidFill>
                  <a:schemeClr val="tx1"/>
                </a:solidFill>
                <a:latin typeface="Times New Roman" panose="02020603050405020304" pitchFamily="18" charset="0"/>
                <a:cs typeface="Times New Roman" panose="02020603050405020304" pitchFamily="18" charset="0"/>
              </a:rPr>
              <a:t>coupled </a:t>
            </a:r>
            <a:r>
              <a:rPr lang="en-US" sz="2000" b="1" dirty="0">
                <a:solidFill>
                  <a:schemeClr val="tx1"/>
                </a:solidFill>
                <a:latin typeface="Times New Roman" panose="02020603050405020304" pitchFamily="18" charset="0"/>
                <a:cs typeface="Times New Roman" panose="02020603050405020304" pitchFamily="18" charset="0"/>
              </a:rPr>
              <a:t>multiprocessors from the viewpoint of hardware organization and </a:t>
            </a:r>
            <a:r>
              <a:rPr lang="en-US" sz="2000" b="1" dirty="0" smtClean="0">
                <a:solidFill>
                  <a:schemeClr val="tx1"/>
                </a:solidFill>
                <a:latin typeface="Times New Roman" panose="02020603050405020304" pitchFamily="18" charset="0"/>
                <a:cs typeface="Times New Roman" panose="02020603050405020304" pitchFamily="18" charset="0"/>
              </a:rPr>
              <a:t>programming </a:t>
            </a:r>
            <a:r>
              <a:rPr lang="en-US" sz="2000" b="1" dirty="0">
                <a:solidFill>
                  <a:schemeClr val="tx1"/>
                </a:solidFill>
                <a:latin typeface="Times New Roman" panose="02020603050405020304" pitchFamily="18" charset="0"/>
                <a:cs typeface="Times New Roman" panose="02020603050405020304" pitchFamily="18" charset="0"/>
              </a:rPr>
              <a:t>techniques</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u="sng" dirty="0">
              <a:solidFill>
                <a:schemeClr val="tx1"/>
              </a:solidFill>
              <a:latin typeface="Times New Roman" panose="02020603050405020304" pitchFamily="18" charset="0"/>
              <a:cs typeface="Times New Roman" panose="02020603050405020304" pitchFamily="18" charset="0"/>
            </a:endParaRPr>
          </a:p>
          <a:p>
            <a:endParaRPr lang="en-US" sz="2000" b="1" u="sng"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
        <p:nvSpPr>
          <p:cNvPr id="4" name="مستطيل 3"/>
          <p:cNvSpPr/>
          <p:nvPr/>
        </p:nvSpPr>
        <p:spPr>
          <a:xfrm>
            <a:off x="838200" y="2057400"/>
            <a:ext cx="7543800" cy="1692771"/>
          </a:xfrm>
          <a:prstGeom prst="rect">
            <a:avLst/>
          </a:prstGeom>
          <a:ln>
            <a:solidFill>
              <a:schemeClr val="tx1"/>
            </a:solidFill>
          </a:ln>
        </p:spPr>
        <p:txBody>
          <a:bodyPr wrap="square">
            <a:spAutoFit/>
          </a:bodyPr>
          <a:lstStyle/>
          <a:p>
            <a:pPr marL="342900" indent="-342900" algn="just">
              <a:spcBef>
                <a:spcPct val="20000"/>
              </a:spcBef>
              <a:buFont typeface="Arial" pitchFamily="34" charset="0"/>
              <a:buChar char="•"/>
            </a:pPr>
            <a:r>
              <a:rPr lang="en-US" sz="2000" dirty="0" smtClean="0">
                <a:latin typeface="Times New Roman" panose="02020603050405020304" pitchFamily="18" charset="0"/>
                <a:cs typeface="Times New Roman" panose="02020603050405020304" pitchFamily="18" charset="0"/>
              </a:rPr>
              <a:t>Tightly coupled </a:t>
            </a:r>
            <a:r>
              <a:rPr lang="en-US" sz="2000" dirty="0">
                <a:latin typeface="Times New Roman" panose="02020603050405020304" pitchFamily="18" charset="0"/>
                <a:cs typeface="Times New Roman" panose="02020603050405020304" pitchFamily="18" charset="0"/>
              </a:rPr>
              <a:t>multiprocessors require that all processed in the system have </a:t>
            </a:r>
            <a:r>
              <a:rPr lang="en-US" sz="2000" dirty="0" smtClean="0">
                <a:latin typeface="Times New Roman" panose="02020603050405020304" pitchFamily="18" charset="0"/>
                <a:cs typeface="Times New Roman" panose="02020603050405020304" pitchFamily="18" charset="0"/>
              </a:rPr>
              <a:t>access to </a:t>
            </a:r>
            <a:r>
              <a:rPr lang="en-US" sz="2000" dirty="0">
                <a:latin typeface="Times New Roman" panose="02020603050405020304" pitchFamily="18" charset="0"/>
                <a:cs typeface="Times New Roman" panose="02020603050405020304" pitchFamily="18" charset="0"/>
              </a:rPr>
              <a:t>a common global </a:t>
            </a:r>
            <a:r>
              <a:rPr lang="en-US" sz="2000" dirty="0" smtClean="0">
                <a:latin typeface="Times New Roman" panose="02020603050405020304" pitchFamily="18" charset="0"/>
                <a:cs typeface="Times New Roman" panose="02020603050405020304" pitchFamily="18" charset="0"/>
              </a:rPr>
              <a:t>memory.</a:t>
            </a:r>
          </a:p>
          <a:p>
            <a:pPr marL="342900" indent="-342900" algn="just">
              <a:spcBef>
                <a:spcPct val="20000"/>
              </a:spcBef>
              <a:buFont typeface="Arial" pitchFamily="34" charset="0"/>
              <a:buChar char="•"/>
            </a:pPr>
            <a:r>
              <a:rPr lang="en-US" sz="2000" dirty="0" smtClean="0">
                <a:latin typeface="Times New Roman" panose="02020603050405020304" pitchFamily="18" charset="0"/>
                <a:cs typeface="Times New Roman" panose="02020603050405020304" pitchFamily="18" charset="0"/>
              </a:rPr>
              <a:t>Tightly </a:t>
            </a:r>
            <a:r>
              <a:rPr lang="en-US" sz="2000" dirty="0">
                <a:latin typeface="Times New Roman" panose="02020603050405020304" pitchFamily="18" charset="0"/>
                <a:cs typeface="Times New Roman" panose="02020603050405020304" pitchFamily="18" charset="0"/>
              </a:rPr>
              <a:t>coupled systems are easier to program since no special steps </a:t>
            </a:r>
            <a:r>
              <a:rPr lang="en-US" sz="2000" dirty="0" smtClean="0">
                <a:latin typeface="Times New Roman" panose="02020603050405020304" pitchFamily="18" charset="0"/>
                <a:cs typeface="Times New Roman" panose="02020603050405020304" pitchFamily="18" charset="0"/>
              </a:rPr>
              <a:t>are required </a:t>
            </a:r>
            <a:r>
              <a:rPr lang="en-US" sz="2000" dirty="0">
                <a:latin typeface="Times New Roman" panose="02020603050405020304" pitchFamily="18" charset="0"/>
                <a:cs typeface="Times New Roman" panose="02020603050405020304" pitchFamily="18" charset="0"/>
              </a:rPr>
              <a:t>to make shared data available to two or </a:t>
            </a:r>
            <a:r>
              <a:rPr lang="en-US" sz="2000" dirty="0" smtClean="0">
                <a:latin typeface="Times New Roman" panose="02020603050405020304" pitchFamily="18" charset="0"/>
                <a:cs typeface="Times New Roman" panose="02020603050405020304" pitchFamily="18" charset="0"/>
              </a:rPr>
              <a:t>more processors.</a:t>
            </a:r>
            <a:endParaRPr lang="en-US" sz="2000" dirty="0">
              <a:latin typeface="Times New Roman" panose="02020603050405020304" pitchFamily="18" charset="0"/>
              <a:cs typeface="Times New Roman" panose="02020603050405020304" pitchFamily="18" charset="0"/>
            </a:endParaRPr>
          </a:p>
        </p:txBody>
      </p:sp>
      <p:sp>
        <p:nvSpPr>
          <p:cNvPr id="8" name="مستطيل 7"/>
          <p:cNvSpPr/>
          <p:nvPr/>
        </p:nvSpPr>
        <p:spPr>
          <a:xfrm>
            <a:off x="838200" y="4098429"/>
            <a:ext cx="7543800" cy="1692771"/>
          </a:xfrm>
          <a:prstGeom prst="rect">
            <a:avLst/>
          </a:prstGeom>
          <a:ln>
            <a:solidFill>
              <a:schemeClr val="tx1"/>
            </a:solidFill>
          </a:ln>
        </p:spPr>
        <p:txBody>
          <a:bodyPr wrap="square">
            <a:spAutoFit/>
          </a:bodyPr>
          <a:lstStyle/>
          <a:p>
            <a:pPr marL="342900" indent="-342900" algn="just">
              <a:spcBef>
                <a:spcPct val="20000"/>
              </a:spcBef>
              <a:buFont typeface="Arial" pitchFamily="34" charset="0"/>
              <a:buChar char="•"/>
            </a:pPr>
            <a:r>
              <a:rPr lang="en-US" sz="2000" dirty="0">
                <a:latin typeface="Times New Roman" panose="02020603050405020304" pitchFamily="18" charset="0"/>
                <a:cs typeface="Times New Roman" panose="02020603050405020304" pitchFamily="18" charset="0"/>
              </a:rPr>
              <a:t>In loosely coupled multiprocessors, the memory </a:t>
            </a:r>
            <a:r>
              <a:rPr lang="en-US" sz="2000" dirty="0" smtClean="0">
                <a:latin typeface="Times New Roman" panose="02020603050405020304" pitchFamily="18" charset="0"/>
                <a:cs typeface="Times New Roman" panose="02020603050405020304" pitchFamily="18" charset="0"/>
              </a:rPr>
              <a:t>is distributed </a:t>
            </a:r>
            <a:r>
              <a:rPr lang="en-US" sz="2000" dirty="0">
                <a:latin typeface="Times New Roman" panose="02020603050405020304" pitchFamily="18" charset="0"/>
                <a:cs typeface="Times New Roman" panose="02020603050405020304" pitchFamily="18" charset="0"/>
              </a:rPr>
              <a:t>and a mechanism is required to provide message-passing between </a:t>
            </a:r>
            <a:r>
              <a:rPr lang="en-US" sz="2000" dirty="0" smtClean="0">
                <a:latin typeface="Times New Roman" panose="02020603050405020304" pitchFamily="18" charset="0"/>
                <a:cs typeface="Times New Roman" panose="02020603050405020304" pitchFamily="18" charset="0"/>
              </a:rPr>
              <a:t>the processors.</a:t>
            </a:r>
          </a:p>
          <a:p>
            <a:pPr marL="342900" indent="-342900" algn="just">
              <a:spcBef>
                <a:spcPct val="20000"/>
              </a:spcBef>
              <a:buFont typeface="Arial" pitchFamily="34" charset="0"/>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loosely </a:t>
            </a:r>
            <a:r>
              <a:rPr lang="en-US" sz="2000" dirty="0" smtClean="0">
                <a:latin typeface="Times New Roman" panose="02020603050405020304" pitchFamily="18" charset="0"/>
                <a:cs typeface="Times New Roman" panose="02020603050405020304" pitchFamily="18" charset="0"/>
              </a:rPr>
              <a:t>coupled system </a:t>
            </a:r>
            <a:r>
              <a:rPr lang="en-US" sz="2000" dirty="0">
                <a:latin typeface="Times New Roman" panose="02020603050405020304" pitchFamily="18" charset="0"/>
                <a:cs typeface="Times New Roman" panose="02020603050405020304" pitchFamily="18" charset="0"/>
              </a:rPr>
              <a:t>required that sharing of data be implemented by the </a:t>
            </a:r>
            <a:r>
              <a:rPr lang="en-US" sz="2000" dirty="0" smtClean="0">
                <a:latin typeface="Times New Roman" panose="02020603050405020304" pitchFamily="18" charset="0"/>
                <a:cs typeface="Times New Roman" panose="02020603050405020304" pitchFamily="18" charset="0"/>
              </a:rPr>
              <a:t>messages (special software).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1143000"/>
          </a:xfrm>
        </p:spPr>
        <p:txBody>
          <a:bodyPr>
            <a:normAutofit/>
          </a:bodyPr>
          <a:lstStyle/>
          <a:p>
            <a:pPr marL="342900" indent="-342900" algn="l">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What </a:t>
            </a:r>
            <a:r>
              <a:rPr lang="en-US" sz="2000" b="1" dirty="0">
                <a:solidFill>
                  <a:schemeClr val="tx1"/>
                </a:solidFill>
                <a:latin typeface="Times New Roman" panose="02020603050405020304" pitchFamily="18" charset="0"/>
                <a:cs typeface="Times New Roman" panose="02020603050405020304" pitchFamily="18" charset="0"/>
              </a:rPr>
              <a:t>is the purpose of the system bus controller shown in Fig. 13-2? Explain how the system can be designed to distinguish between references to local memory and references to common shared memory</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u="sng" dirty="0">
              <a:solidFill>
                <a:schemeClr val="tx1"/>
              </a:solidFill>
              <a:latin typeface="Times New Roman" panose="02020603050405020304" pitchFamily="18" charset="0"/>
              <a:cs typeface="Times New Roman" panose="02020603050405020304" pitchFamily="18" charset="0"/>
            </a:endParaRPr>
          </a:p>
          <a:p>
            <a:endParaRPr lang="en-US" sz="2000" b="1" u="sng"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290980"/>
            <a:ext cx="4882833" cy="3377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مستطيل 3"/>
          <p:cNvSpPr/>
          <p:nvPr/>
        </p:nvSpPr>
        <p:spPr>
          <a:xfrm>
            <a:off x="685800" y="2290980"/>
            <a:ext cx="2743200" cy="2246769"/>
          </a:xfrm>
          <a:prstGeom prst="rect">
            <a:avLst/>
          </a:prstGeom>
          <a:ln>
            <a:solidFill>
              <a:schemeClr val="tx1"/>
            </a:solidFill>
          </a:ln>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address assigned to common memory is never assigned to any of the </a:t>
            </a:r>
            <a:r>
              <a:rPr lang="en-US" sz="2000" dirty="0" smtClean="0">
                <a:latin typeface="Times New Roman" panose="02020603050405020304" pitchFamily="18" charset="0"/>
                <a:cs typeface="Times New Roman" panose="02020603050405020304" pitchFamily="18" charset="0"/>
              </a:rPr>
              <a:t>local memories</a:t>
            </a:r>
            <a:r>
              <a:rPr lang="en-US" sz="2000" dirty="0">
                <a:latin typeface="Times New Roman" panose="02020603050405020304" pitchFamily="18" charset="0"/>
                <a:cs typeface="Times New Roman" panose="02020603050405020304" pitchFamily="18" charset="0"/>
              </a:rPr>
              <a:t>. The common memory is recognized by its distinct address.</a:t>
            </a:r>
          </a:p>
        </p:txBody>
      </p:sp>
    </p:spTree>
    <p:extLst>
      <p:ext uri="{BB962C8B-B14F-4D97-AF65-F5344CB8AC3E}">
        <p14:creationId xmlns:p14="http://schemas.microsoft.com/office/powerpoint/2010/main" val="3117841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How many switch points are there in a crossbar switch network that connects p processors to m memory modules</a:t>
            </a:r>
            <a:r>
              <a:rPr lang="en-US" sz="2000" dirty="0" smtClean="0">
                <a:solidFill>
                  <a:schemeClr val="tx1"/>
                </a:solidFill>
                <a:latin typeface="Times New Roman" panose="02020603050405020304" pitchFamily="18" charset="0"/>
                <a:cs typeface="Times New Roman" panose="02020603050405020304" pitchFamily="18" charset="0"/>
              </a:rPr>
              <a:t>?</a:t>
            </a:r>
          </a:p>
          <a:p>
            <a:pPr algn="l"/>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b="1" u="sng" dirty="0">
                <a:solidFill>
                  <a:schemeClr val="tx1"/>
                </a:solidFill>
                <a:latin typeface="Times New Roman" panose="02020603050405020304" pitchFamily="18" charset="0"/>
                <a:cs typeface="Times New Roman" panose="02020603050405020304" pitchFamily="18" charset="0"/>
              </a:rPr>
              <a:t>Switches = number of Processors × number of Memory </a:t>
            </a:r>
            <a:r>
              <a:rPr lang="en-US" sz="2000" b="1" u="sng" dirty="0" smtClean="0">
                <a:solidFill>
                  <a:schemeClr val="tx1"/>
                </a:solidFill>
                <a:latin typeface="Times New Roman" panose="02020603050405020304" pitchFamily="18" charset="0"/>
                <a:cs typeface="Times New Roman" panose="02020603050405020304" pitchFamily="18" charset="0"/>
              </a:rPr>
              <a:t>modules</a:t>
            </a:r>
          </a:p>
          <a:p>
            <a:endParaRPr lang="en-US" sz="2000" b="1" u="sng"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8x8 omega switching network of Fig. 13-8 has three stages with four switches in each stage, for a total of 12 switches. How many stages and switches per stage are needed in an n x n omega switching network?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      </a:t>
            </a:r>
          </a:p>
          <a:p>
            <a:pPr algn="just"/>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      Number of stages = Log of (n) for base 2</a:t>
            </a:r>
          </a:p>
          <a:p>
            <a:pPr algn="just"/>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      Number of switches per stage = n/2</a:t>
            </a: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696663"/>
            <a:ext cx="3048000" cy="24926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5334000"/>
          </a:xfrm>
        </p:spPr>
        <p:txBody>
          <a:bodyPr>
            <a:normAutofit/>
          </a:bodyPr>
          <a:lstStyle/>
          <a:p>
            <a:endParaRPr lang="en-US" sz="2000" b="1" u="sng" dirty="0">
              <a:solidFill>
                <a:schemeClr val="tx1"/>
              </a:solidFill>
              <a:latin typeface="Times New Roman" panose="02020603050405020304" pitchFamily="18" charset="0"/>
              <a:cs typeface="Times New Roman" panose="02020603050405020304" pitchFamily="18" charset="0"/>
            </a:endParaRPr>
          </a:p>
          <a:p>
            <a:endParaRPr lang="en-US" sz="2000" b="1" u="sng"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4" name="مستطيل 3"/>
          <p:cNvSpPr/>
          <p:nvPr/>
        </p:nvSpPr>
        <p:spPr>
          <a:xfrm>
            <a:off x="685800" y="914400"/>
            <a:ext cx="7848600" cy="1323439"/>
          </a:xfrm>
          <a:prstGeom prst="rect">
            <a:avLst/>
          </a:prstGeom>
        </p:spPr>
        <p:txBody>
          <a:bodyPr wrap="square">
            <a:spAutoFit/>
          </a:bodyPr>
          <a:lstStyle/>
          <a:p>
            <a:pPr marL="342900" indent="-342900" algn="just">
              <a:spcBef>
                <a:spcPct val="20000"/>
              </a:spcBef>
              <a:buFont typeface="Arial" pitchFamily="34" charset="0"/>
              <a:buChar char="•"/>
            </a:pPr>
            <a:r>
              <a:rPr lang="en-US" sz="2000" b="1" dirty="0">
                <a:latin typeface="Times New Roman" panose="02020603050405020304" pitchFamily="18" charset="0"/>
                <a:cs typeface="Times New Roman" panose="02020603050405020304" pitchFamily="18" charset="0"/>
              </a:rPr>
              <a:t>Suppose that the wire breaks between the switch in the first row, second column and the switch in the second row, third column in the omega switching network of Fig. 13-8. What paths will be disconnected?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045453"/>
            <a:ext cx="4953000" cy="4050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مستطيل 4"/>
          <p:cNvSpPr/>
          <p:nvPr/>
        </p:nvSpPr>
        <p:spPr>
          <a:xfrm>
            <a:off x="838200" y="3352800"/>
            <a:ext cx="2667000" cy="1015663"/>
          </a:xfrm>
          <a:prstGeom prst="rect">
            <a:avLst/>
          </a:prstGeom>
          <a:ln>
            <a:solidFill>
              <a:schemeClr val="tx1"/>
            </a:solidFill>
          </a:ln>
        </p:spPr>
        <p:txBody>
          <a:bodyPr wrap="square">
            <a:spAutoFit/>
          </a:bodyPr>
          <a:lstStyle/>
          <a:p>
            <a:pPr algn="just"/>
            <a:r>
              <a:rPr lang="en-US" sz="2000" dirty="0">
                <a:latin typeface="Times New Roman" panose="02020603050405020304" pitchFamily="18" charset="0"/>
                <a:cs typeface="Times New Roman" panose="02020603050405020304" pitchFamily="18" charset="0"/>
              </a:rPr>
              <a:t>Inputs 0, 2, 4, and 6 will be disconnected from outputs 2 and 3.</a:t>
            </a:r>
          </a:p>
        </p:txBody>
      </p:sp>
    </p:spTree>
    <p:extLst>
      <p:ext uri="{BB962C8B-B14F-4D97-AF65-F5344CB8AC3E}">
        <p14:creationId xmlns:p14="http://schemas.microsoft.com/office/powerpoint/2010/main" val="132326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just">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Construct a diagram for a 4 x 4 omega switching network. Show the switch setting required to connect input 3 to output 1. </a:t>
            </a: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2271715"/>
            <a:ext cx="7956000" cy="310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just">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Three types of switches are used to design a multistage interconnection network: an interchange switch with two inputs and two outputs as in Fig. 13-6, an arbitration switch with two inputs and one output, and a distribution switch with one input and two outputs. </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just"/>
            <a:endParaRPr lang="en-US" sz="2000" b="1" dirty="0">
              <a:solidFill>
                <a:schemeClr val="tx1"/>
              </a:solidFill>
              <a:latin typeface="Times New Roman" panose="02020603050405020304" pitchFamily="18" charset="0"/>
              <a:cs typeface="Times New Roman" panose="02020603050405020304" pitchFamily="18" charset="0"/>
            </a:endParaRPr>
          </a:p>
          <a:p>
            <a:pPr marL="457200" indent="-457200" algn="just">
              <a:buAutoNum type="alphaLcPeriod"/>
            </a:pPr>
            <a:r>
              <a:rPr lang="en-US" sz="2000" b="1" dirty="0" smtClean="0">
                <a:solidFill>
                  <a:schemeClr val="tx1"/>
                </a:solidFill>
                <a:latin typeface="Times New Roman" panose="02020603050405020304" pitchFamily="18" charset="0"/>
                <a:cs typeface="Times New Roman" panose="02020603050405020304" pitchFamily="18" charset="0"/>
              </a:rPr>
              <a:t>Show </a:t>
            </a:r>
            <a:r>
              <a:rPr lang="en-US" sz="2000" b="1" dirty="0">
                <a:solidFill>
                  <a:schemeClr val="tx1"/>
                </a:solidFill>
                <a:latin typeface="Times New Roman" panose="02020603050405020304" pitchFamily="18" charset="0"/>
                <a:cs typeface="Times New Roman" panose="02020603050405020304" pitchFamily="18" charset="0"/>
              </a:rPr>
              <a:t>how the arbitration and distribution switches </a:t>
            </a:r>
            <a:r>
              <a:rPr lang="en-US" sz="2000" b="1" dirty="0" smtClean="0">
                <a:solidFill>
                  <a:schemeClr val="tx1"/>
                </a:solidFill>
                <a:latin typeface="Times New Roman" panose="02020603050405020304" pitchFamily="18" charset="0"/>
                <a:cs typeface="Times New Roman" panose="02020603050405020304" pitchFamily="18" charset="0"/>
              </a:rPr>
              <a:t>operate.</a:t>
            </a:r>
          </a:p>
          <a:p>
            <a:pPr algn="just"/>
            <a:endParaRPr lang="en-US" sz="2000" b="1" dirty="0" smtClean="0">
              <a:solidFill>
                <a:schemeClr val="tx1"/>
              </a:solidFill>
              <a:latin typeface="Times New Roman" panose="02020603050405020304" pitchFamily="18" charset="0"/>
              <a:cs typeface="Times New Roman" panose="02020603050405020304" pitchFamily="18" charset="0"/>
            </a:endParaRPr>
          </a:p>
          <a:p>
            <a:pPr algn="just"/>
            <a:r>
              <a:rPr lang="en-US" sz="2000" b="1" dirty="0" smtClean="0">
                <a:solidFill>
                  <a:schemeClr val="tx1"/>
                </a:solidFill>
                <a:latin typeface="Times New Roman" panose="02020603050405020304" pitchFamily="18" charset="0"/>
                <a:cs typeface="Times New Roman" panose="02020603050405020304" pitchFamily="18" charset="0"/>
              </a:rPr>
              <a:t>b.   Using </a:t>
            </a:r>
            <a:r>
              <a:rPr lang="en-US" sz="2000" b="1" dirty="0">
                <a:solidFill>
                  <a:schemeClr val="tx1"/>
                </a:solidFill>
                <a:latin typeface="Times New Roman" panose="02020603050405020304" pitchFamily="18" charset="0"/>
                <a:cs typeface="Times New Roman" panose="02020603050405020304" pitchFamily="18" charset="0"/>
              </a:rPr>
              <a:t>arbitration and interchange switches, construct an 8 x 4 network with a unique path between any source and any </a:t>
            </a:r>
            <a:r>
              <a:rPr lang="en-US" sz="2000" b="1" dirty="0" smtClean="0">
                <a:solidFill>
                  <a:schemeClr val="tx1"/>
                </a:solidFill>
                <a:latin typeface="Times New Roman" panose="02020603050405020304" pitchFamily="18" charset="0"/>
                <a:cs typeface="Times New Roman" panose="02020603050405020304" pitchFamily="18" charset="0"/>
              </a:rPr>
              <a:t>destination.</a:t>
            </a:r>
          </a:p>
          <a:p>
            <a:pPr algn="just"/>
            <a:endParaRPr lang="en-US" sz="2000" b="1" dirty="0" smtClean="0">
              <a:solidFill>
                <a:schemeClr val="tx1"/>
              </a:solidFill>
              <a:latin typeface="Times New Roman" panose="02020603050405020304" pitchFamily="18" charset="0"/>
              <a:cs typeface="Times New Roman" panose="02020603050405020304" pitchFamily="18" charset="0"/>
            </a:endParaRPr>
          </a:p>
          <a:p>
            <a:pPr algn="just"/>
            <a:r>
              <a:rPr lang="en-US" sz="2000" b="1" dirty="0" smtClean="0">
                <a:solidFill>
                  <a:schemeClr val="tx1"/>
                </a:solidFill>
                <a:latin typeface="Times New Roman" panose="02020603050405020304" pitchFamily="18" charset="0"/>
                <a:cs typeface="Times New Roman" panose="02020603050405020304" pitchFamily="18" charset="0"/>
              </a:rPr>
              <a:t>c.    Using </a:t>
            </a:r>
            <a:r>
              <a:rPr lang="en-US" sz="2000" b="1" dirty="0">
                <a:solidFill>
                  <a:schemeClr val="tx1"/>
                </a:solidFill>
                <a:latin typeface="Times New Roman" panose="02020603050405020304" pitchFamily="18" charset="0"/>
                <a:cs typeface="Times New Roman" panose="02020603050405020304" pitchFamily="18" charset="0"/>
              </a:rPr>
              <a:t>distribution and interchange switches, construct a 4 x 8 network with a unique path between any source and any destination. </a:t>
            </a: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3810000"/>
            <a:ext cx="5715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1428750"/>
            <a:ext cx="56102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a:t>
            </a:r>
            <a:r>
              <a:rPr lang="en-US" sz="1400" i="1" dirty="0">
                <a:latin typeface="Times New Roman" panose="02020603050405020304" pitchFamily="18" charset="0"/>
                <a:cs typeface="Times New Roman" panose="02020603050405020304" pitchFamily="18" charset="0"/>
              </a:rPr>
              <a:t>Assist. Lecturer 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0137" y="1023937"/>
            <a:ext cx="701992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676</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PROBLEMS</vt:lpstr>
      <vt:lpstr>PROBLEMS</vt:lpstr>
      <vt:lpstr>PROBLEMS</vt:lpstr>
      <vt:lpstr>PROBLEMS</vt:lpstr>
      <vt:lpstr>PROBLEMS</vt:lpstr>
      <vt:lpstr>PROBLEMS</vt:lpstr>
      <vt:lpstr>PROBLEMS</vt:lpstr>
      <vt:lpstr>PROBLEMS</vt:lpstr>
      <vt:lpstr>PROBLEMS</vt:lpstr>
      <vt:lpstr>PROBLEMS</vt:lpstr>
      <vt:lpstr>PROBLEMS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Multiprocessors</dc:title>
  <dc:creator>AHMED</dc:creator>
  <cp:lastModifiedBy>engineer</cp:lastModifiedBy>
  <cp:revision>69</cp:revision>
  <cp:lastPrinted>2016-12-26T21:14:51Z</cp:lastPrinted>
  <dcterms:created xsi:type="dcterms:W3CDTF">2006-08-16T00:00:00Z</dcterms:created>
  <dcterms:modified xsi:type="dcterms:W3CDTF">2018-11-12T09:22:23Z</dcterms:modified>
</cp:coreProperties>
</file>